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60" r:id="rId4"/>
    <p:sldId id="261" r:id="rId5"/>
    <p:sldId id="258" r:id="rId6"/>
    <p:sldId id="268" r:id="rId7"/>
    <p:sldId id="269" r:id="rId8"/>
    <p:sldId id="265" r:id="rId9"/>
    <p:sldId id="266" r:id="rId10"/>
    <p:sldId id="267" r:id="rId11"/>
    <p:sldId id="276" r:id="rId12"/>
    <p:sldId id="277" r:id="rId13"/>
    <p:sldId id="262" r:id="rId14"/>
    <p:sldId id="264" r:id="rId15"/>
    <p:sldId id="263" r:id="rId16"/>
    <p:sldId id="270" r:id="rId17"/>
    <p:sldId id="278" r:id="rId18"/>
    <p:sldId id="279" r:id="rId19"/>
    <p:sldId id="281" r:id="rId20"/>
    <p:sldId id="282" r:id="rId21"/>
    <p:sldId id="273" r:id="rId22"/>
    <p:sldId id="274" r:id="rId23"/>
    <p:sldId id="275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73723" autoAdjust="0"/>
  </p:normalViewPr>
  <p:slideViewPr>
    <p:cSldViewPr snapToGrid="0" showGuides="1">
      <p:cViewPr varScale="1">
        <p:scale>
          <a:sx n="124" d="100"/>
          <a:sy n="124" d="100"/>
        </p:scale>
        <p:origin x="1492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4beluek\Documents\fs-benchmark\excel\final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79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Charts!$B$6:$B$22</c:f>
              <c:numCache>
                <c:formatCode>General</c:formatCode>
                <c:ptCount val="12"/>
                <c:pt idx="0">
                  <c:v>249.85999999999999</c:v>
                </c:pt>
                <c:pt idx="1">
                  <c:v>253.44</c:v>
                </c:pt>
                <c:pt idx="2">
                  <c:v>230.48000000000002</c:v>
                </c:pt>
                <c:pt idx="3">
                  <c:v>244.71999999999997</c:v>
                </c:pt>
                <c:pt idx="4">
                  <c:v>236.11999999999998</c:v>
                </c:pt>
                <c:pt idx="5">
                  <c:v>260.16000000000003</c:v>
                </c:pt>
                <c:pt idx="6">
                  <c:v>444.32</c:v>
                </c:pt>
                <c:pt idx="7">
                  <c:v>232.2</c:v>
                </c:pt>
                <c:pt idx="8">
                  <c:v>198.14000000000001</c:v>
                </c:pt>
                <c:pt idx="9">
                  <c:v>125.12</c:v>
                </c:pt>
                <c:pt idx="10">
                  <c:v>129.76</c:v>
                </c:pt>
                <c:pt idx="11">
                  <c:v>127.66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Charts!$C$6:$C$22</c:f>
              <c:numCache>
                <c:formatCode>General</c:formatCode>
                <c:ptCount val="12"/>
                <c:pt idx="0">
                  <c:v>192.10000000000002</c:v>
                </c:pt>
                <c:pt idx="1">
                  <c:v>188.07999999999998</c:v>
                </c:pt>
                <c:pt idx="2">
                  <c:v>185.04000000000002</c:v>
                </c:pt>
                <c:pt idx="3">
                  <c:v>228.3</c:v>
                </c:pt>
                <c:pt idx="4">
                  <c:v>225.4</c:v>
                </c:pt>
                <c:pt idx="5">
                  <c:v>195.5</c:v>
                </c:pt>
                <c:pt idx="6">
                  <c:v>354.06000000000006</c:v>
                </c:pt>
                <c:pt idx="7">
                  <c:v>240.34</c:v>
                </c:pt>
                <c:pt idx="8">
                  <c:v>208.95999999999998</c:v>
                </c:pt>
                <c:pt idx="9">
                  <c:v>114.76000000000002</c:v>
                </c:pt>
                <c:pt idx="10">
                  <c:v>93.54</c:v>
                </c:pt>
                <c:pt idx="11">
                  <c:v>75.42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3272688"/>
        <c:axId val="273273080"/>
      </c:barChart>
      <c:catAx>
        <c:axId val="273272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3273080"/>
        <c:crosses val="autoZero"/>
        <c:auto val="1"/>
        <c:lblAlgn val="ctr"/>
        <c:lblOffset val="100"/>
        <c:noMultiLvlLbl val="0"/>
      </c:catAx>
      <c:valAx>
        <c:axId val="273273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3272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82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Charts!$B$6:$B$22</c:f>
              <c:numCache>
                <c:formatCode>General</c:formatCode>
                <c:ptCount val="12"/>
                <c:pt idx="0">
                  <c:v>91.080000000000013</c:v>
                </c:pt>
                <c:pt idx="1">
                  <c:v>76.3</c:v>
                </c:pt>
                <c:pt idx="2">
                  <c:v>66.64</c:v>
                </c:pt>
                <c:pt idx="3">
                  <c:v>132.94</c:v>
                </c:pt>
                <c:pt idx="4">
                  <c:v>125.91999999999999</c:v>
                </c:pt>
                <c:pt idx="5">
                  <c:v>124.97999999999999</c:v>
                </c:pt>
                <c:pt idx="6">
                  <c:v>129.52000000000001</c:v>
                </c:pt>
                <c:pt idx="7">
                  <c:v>75.38</c:v>
                </c:pt>
                <c:pt idx="8">
                  <c:v>61.440000000000012</c:v>
                </c:pt>
                <c:pt idx="9">
                  <c:v>73.14</c:v>
                </c:pt>
                <c:pt idx="10">
                  <c:v>63.219999999999992</c:v>
                </c:pt>
                <c:pt idx="11">
                  <c:v>62.239999999999995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Charts!$C$6:$C$22</c:f>
              <c:numCache>
                <c:formatCode>General</c:formatCode>
                <c:ptCount val="12"/>
                <c:pt idx="0">
                  <c:v>85.960000000000008</c:v>
                </c:pt>
                <c:pt idx="1">
                  <c:v>81.2</c:v>
                </c:pt>
                <c:pt idx="2">
                  <c:v>73.7</c:v>
                </c:pt>
                <c:pt idx="3">
                  <c:v>109.47999999999999</c:v>
                </c:pt>
                <c:pt idx="4">
                  <c:v>110.25999999999999</c:v>
                </c:pt>
                <c:pt idx="5">
                  <c:v>109.93999999999998</c:v>
                </c:pt>
                <c:pt idx="6">
                  <c:v>86.419999999999987</c:v>
                </c:pt>
                <c:pt idx="7">
                  <c:v>69.47999999999999</c:v>
                </c:pt>
                <c:pt idx="8">
                  <c:v>54.92</c:v>
                </c:pt>
                <c:pt idx="9">
                  <c:v>25.96</c:v>
                </c:pt>
                <c:pt idx="10">
                  <c:v>21.18</c:v>
                </c:pt>
                <c:pt idx="11">
                  <c:v>20.2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8135344"/>
        <c:axId val="218134168"/>
      </c:barChart>
      <c:catAx>
        <c:axId val="218135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18134168"/>
        <c:crosses val="autoZero"/>
        <c:auto val="1"/>
        <c:lblAlgn val="ctr"/>
        <c:lblOffset val="100"/>
        <c:noMultiLvlLbl val="0"/>
      </c:catAx>
      <c:valAx>
        <c:axId val="2181341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18135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9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Charts!$B$6:$B$14</c:f>
              <c:numCache>
                <c:formatCode>General</c:formatCode>
                <c:ptCount val="6"/>
                <c:pt idx="0">
                  <c:v>174.86639999999997</c:v>
                </c:pt>
                <c:pt idx="1">
                  <c:v>146.5498</c:v>
                </c:pt>
                <c:pt idx="2">
                  <c:v>127.96559999999999</c:v>
                </c:pt>
                <c:pt idx="3">
                  <c:v>40.1432</c:v>
                </c:pt>
                <c:pt idx="4">
                  <c:v>38.033799999999999</c:v>
                </c:pt>
                <c:pt idx="5">
                  <c:v>37.753599999999992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Charts!$C$6:$C$14</c:f>
              <c:numCache>
                <c:formatCode>General</c:formatCode>
                <c:ptCount val="6"/>
                <c:pt idx="0">
                  <c:v>165.08840000000001</c:v>
                </c:pt>
                <c:pt idx="1">
                  <c:v>155.90539999999999</c:v>
                </c:pt>
                <c:pt idx="2">
                  <c:v>141.51300000000001</c:v>
                </c:pt>
                <c:pt idx="3">
                  <c:v>33.113799999999998</c:v>
                </c:pt>
                <c:pt idx="4">
                  <c:v>33.333399999999997</c:v>
                </c:pt>
                <c:pt idx="5">
                  <c:v>33.243600000000001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3273864"/>
        <c:axId val="273274256"/>
      </c:barChart>
      <c:catAx>
        <c:axId val="273273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3274256"/>
        <c:crosses val="autoZero"/>
        <c:auto val="1"/>
        <c:lblAlgn val="ctr"/>
        <c:lblOffset val="100"/>
        <c:noMultiLvlLbl val="0"/>
      </c:catAx>
      <c:valAx>
        <c:axId val="273274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3273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0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Charts!$B$6:$B$14</c:f>
              <c:numCache>
                <c:formatCode>General</c:formatCode>
                <c:ptCount val="6"/>
                <c:pt idx="0">
                  <c:v>479.75240000000002</c:v>
                </c:pt>
                <c:pt idx="1">
                  <c:v>486.5634</c:v>
                </c:pt>
                <c:pt idx="2">
                  <c:v>442.51159999999999</c:v>
                </c:pt>
                <c:pt idx="3">
                  <c:v>73.680599999999998</c:v>
                </c:pt>
                <c:pt idx="4">
                  <c:v>71.100999999999999</c:v>
                </c:pt>
                <c:pt idx="5">
                  <c:v>78.319800000000001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Charts!$C$6:$C$14</c:f>
              <c:numCache>
                <c:formatCode>General</c:formatCode>
                <c:ptCount val="6"/>
                <c:pt idx="0">
                  <c:v>368.84180000000003</c:v>
                </c:pt>
                <c:pt idx="1">
                  <c:v>361.11679999999996</c:v>
                </c:pt>
                <c:pt idx="2">
                  <c:v>355.32299999999998</c:v>
                </c:pt>
                <c:pt idx="3">
                  <c:v>68.760799999999989</c:v>
                </c:pt>
                <c:pt idx="4">
                  <c:v>67.890999999999991</c:v>
                </c:pt>
                <c:pt idx="5">
                  <c:v>58.921399999999991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07920720"/>
        <c:axId val="307921112"/>
      </c:barChart>
      <c:catAx>
        <c:axId val="307920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307921112"/>
        <c:crosses val="autoZero"/>
        <c:auto val="1"/>
        <c:lblAlgn val="ctr"/>
        <c:lblOffset val="100"/>
        <c:noMultiLvlLbl val="0"/>
      </c:catAx>
      <c:valAx>
        <c:axId val="307921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307920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08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4680.3742000000002</c:v>
                </c:pt>
                <c:pt idx="1">
                  <c:v>3108.1640000000002</c:v>
                </c:pt>
                <c:pt idx="2">
                  <c:v>2852.5665999999997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3820.0852000000004</c:v>
                </c:pt>
                <c:pt idx="1">
                  <c:v>3146.9245999999998</c:v>
                </c:pt>
                <c:pt idx="2">
                  <c:v>2998.1627999999996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8130640"/>
        <c:axId val="271232592"/>
      </c:barChart>
      <c:catAx>
        <c:axId val="218130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1232592"/>
        <c:crosses val="autoZero"/>
        <c:auto val="1"/>
        <c:lblAlgn val="ctr"/>
        <c:lblOffset val="100"/>
        <c:noMultiLvlLbl val="0"/>
      </c:catAx>
      <c:valAx>
        <c:axId val="271232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181306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12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1634.9338</c:v>
                </c:pt>
                <c:pt idx="1">
                  <c:v>1125.4897999999998</c:v>
                </c:pt>
                <c:pt idx="2">
                  <c:v>924.92679999999996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1151.4368000000002</c:v>
                </c:pt>
                <c:pt idx="1">
                  <c:v>1036.8254000000002</c:v>
                </c:pt>
                <c:pt idx="2">
                  <c:v>821.98019999999997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1228280"/>
        <c:axId val="271231024"/>
      </c:barChart>
      <c:catAx>
        <c:axId val="271228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1231024"/>
        <c:crosses val="autoZero"/>
        <c:auto val="1"/>
        <c:lblAlgn val="ctr"/>
        <c:lblOffset val="100"/>
        <c:noMultiLvlLbl val="0"/>
      </c:catAx>
      <c:valAx>
        <c:axId val="27123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1228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1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16014.305600000002</c:v>
                </c:pt>
                <c:pt idx="1">
                  <c:v>16607.349399999999</c:v>
                </c:pt>
                <c:pt idx="2">
                  <c:v>16342.888800000001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14688.913399999999</c:v>
                </c:pt>
                <c:pt idx="1">
                  <c:v>11970.23</c:v>
                </c:pt>
                <c:pt idx="2">
                  <c:v>9653.4405999999999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1233376"/>
        <c:axId val="271230240"/>
      </c:barChart>
      <c:catAx>
        <c:axId val="271233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1230240"/>
        <c:crosses val="autoZero"/>
        <c:auto val="1"/>
        <c:lblAlgn val="ctr"/>
        <c:lblOffset val="100"/>
        <c:noMultiLvlLbl val="0"/>
      </c:catAx>
      <c:valAx>
        <c:axId val="271230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1233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2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9362.409599999999</c:v>
                </c:pt>
                <c:pt idx="1">
                  <c:v>8091.8930000000009</c:v>
                </c:pt>
                <c:pt idx="2">
                  <c:v>7968.3125999999993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3322.8705999999997</c:v>
                </c:pt>
                <c:pt idx="1">
                  <c:v>2710.3966</c:v>
                </c:pt>
                <c:pt idx="2">
                  <c:v>2585.2689999999998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1229456"/>
        <c:axId val="271231808"/>
      </c:barChart>
      <c:catAx>
        <c:axId val="271229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1231808"/>
        <c:crosses val="autoZero"/>
        <c:auto val="1"/>
        <c:lblAlgn val="ctr"/>
        <c:lblOffset val="100"/>
        <c:noMultiLvlLbl val="0"/>
      </c:catAx>
      <c:valAx>
        <c:axId val="271231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1229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58EB7-BFE5-4A0E-BF23-C79B54785E29}" type="datetimeFigureOut">
              <a:rPr lang="de-DE" smtClean="0"/>
              <a:t>02.03.2020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E025E-89BB-4995-A7B2-9489418E07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915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6490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508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Ram absichtlich reduziert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3083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Durchsatz</a:t>
            </a:r>
            <a:r>
              <a:rPr lang="de-DE" baseline="0" dirty="0" smtClean="0"/>
              <a:t> in Megabyte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Btrfs</a:t>
            </a:r>
            <a:r>
              <a:rPr lang="de-DE" baseline="0" dirty="0" smtClean="0"/>
              <a:t> tendenziell schneller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8550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206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56788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9865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Btrfs</a:t>
            </a:r>
            <a:r>
              <a:rPr lang="de-DE" baseline="0" dirty="0" smtClean="0"/>
              <a:t> besseres Management großer Dateien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03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0289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3596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Veschlüsselung</a:t>
            </a:r>
            <a:r>
              <a:rPr lang="de-DE" dirty="0"/>
              <a:t>:</a:t>
            </a:r>
            <a:r>
              <a:rPr lang="de-DE" baseline="0" dirty="0"/>
              <a:t> Keine 3rd Party mit Performance </a:t>
            </a:r>
            <a:r>
              <a:rPr lang="de-DE" baseline="0" dirty="0" err="1"/>
              <a:t>einbußen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Extent</a:t>
            </a:r>
            <a:r>
              <a:rPr lang="de-DE" dirty="0"/>
              <a:t>:</a:t>
            </a:r>
            <a:r>
              <a:rPr lang="de-DE" baseline="0" dirty="0"/>
              <a:t> </a:t>
            </a:r>
            <a:r>
              <a:rPr lang="de-DE" baseline="0" dirty="0" err="1"/>
              <a:t>Allokierung</a:t>
            </a:r>
            <a:r>
              <a:rPr lang="de-DE" baseline="0" dirty="0"/>
              <a:t> von 128MB </a:t>
            </a:r>
            <a:r>
              <a:rPr lang="de-DE" baseline="0" dirty="0" err="1"/>
              <a:t>forlaufendem</a:t>
            </a:r>
            <a:r>
              <a:rPr lang="de-DE" baseline="0" dirty="0"/>
              <a:t> physischen Speicher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r>
              <a:rPr lang="de-DE" dirty="0"/>
              <a:t>: </a:t>
            </a:r>
            <a:r>
              <a:rPr lang="de-DE" dirty="0" err="1"/>
              <a:t>allocate</a:t>
            </a:r>
            <a:r>
              <a:rPr lang="de-DE" dirty="0"/>
              <a:t>-on-</a:t>
            </a:r>
            <a:r>
              <a:rPr lang="de-DE" dirty="0" err="1"/>
              <a:t>flush</a:t>
            </a:r>
            <a:r>
              <a:rPr lang="de-DE" baseline="0" dirty="0"/>
              <a:t>: bündeln von Schreibanfragen, um den I/O Durchsatz zu erhöhen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Metadata</a:t>
            </a:r>
            <a:r>
              <a:rPr lang="de-DE" dirty="0"/>
              <a:t> Checksums</a:t>
            </a:r>
            <a:r>
              <a:rPr lang="de-DE" baseline="0" dirty="0"/>
              <a:t>: Erhöhung der Zuverlässigkeit der Metadaten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4421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Butter /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smtClean="0"/>
              <a:t>FS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COW </a:t>
            </a:r>
            <a:r>
              <a:rPr lang="de-DE" dirty="0" err="1" smtClean="0"/>
              <a:t>friendly</a:t>
            </a:r>
            <a:r>
              <a:rPr lang="de-DE" dirty="0" smtClean="0"/>
              <a:t> B-Bäume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Ziel:</a:t>
            </a:r>
            <a:r>
              <a:rPr lang="de-DE" baseline="0" dirty="0" smtClean="0"/>
              <a:t> Als Mainstream Linux Dateisystem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Smartphones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Server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WinBtrfs</a:t>
            </a:r>
            <a:r>
              <a:rPr lang="de-DE" dirty="0" smtClean="0"/>
              <a:t> </a:t>
            </a:r>
            <a:r>
              <a:rPr lang="de-DE" dirty="0"/>
              <a:t>=  ein von Grund auf neu geschriebener freier Dateisystem-Treiber für Windows und </a:t>
            </a:r>
            <a:r>
              <a:rPr lang="de-DE" dirty="0" err="1"/>
              <a:t>React</a:t>
            </a:r>
            <a:r>
              <a:rPr lang="de-DE" dirty="0"/>
              <a:t> OS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066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Subvolumes</a:t>
            </a:r>
            <a:r>
              <a:rPr lang="de-DE" dirty="0"/>
              <a:t>: Das </a:t>
            </a:r>
            <a:r>
              <a:rPr lang="de-DE" dirty="0" err="1"/>
              <a:t>root-Verzeichis</a:t>
            </a:r>
            <a:r>
              <a:rPr lang="de-DE" dirty="0"/>
              <a:t> ist ein Subvolume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Snapshots: Verzeichnis unterhalb des </a:t>
            </a:r>
            <a:r>
              <a:rPr lang="de-DE" dirty="0" err="1"/>
              <a:t>Subvolumes</a:t>
            </a:r>
            <a:r>
              <a:rPr lang="de-DE" dirty="0"/>
              <a:t> (gleiche Ebene). Read-</a:t>
            </a:r>
            <a:r>
              <a:rPr lang="de-DE" dirty="0" err="1"/>
              <a:t>Only</a:t>
            </a:r>
            <a:r>
              <a:rPr lang="de-DE" dirty="0"/>
              <a:t> oder Editierbar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Deduplikation</a:t>
            </a:r>
            <a:r>
              <a:rPr lang="de-DE" dirty="0"/>
              <a:t>: Dateiblöcke mit </a:t>
            </a:r>
            <a:r>
              <a:rPr lang="de-DE" dirty="0" err="1"/>
              <a:t>selbem</a:t>
            </a:r>
            <a:r>
              <a:rPr lang="de-DE" dirty="0"/>
              <a:t> Inhalt werden nur einmal gespeichert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r>
              <a:rPr lang="de-DE" dirty="0"/>
              <a:t>: </a:t>
            </a:r>
            <a:r>
              <a:rPr lang="de-DE" dirty="0" err="1"/>
              <a:t>allocate</a:t>
            </a:r>
            <a:r>
              <a:rPr lang="de-DE" dirty="0"/>
              <a:t>-on-</a:t>
            </a:r>
            <a:r>
              <a:rPr lang="de-DE" dirty="0" err="1"/>
              <a:t>flush</a:t>
            </a:r>
            <a:r>
              <a:rPr lang="de-DE" baseline="0" dirty="0"/>
              <a:t>: bündeln von Schreibanfragen, um den I/O Durchsatz zu erhöhen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Prüfsummen für alle </a:t>
            </a:r>
            <a:r>
              <a:rPr lang="de-DE" dirty="0" smtClean="0"/>
              <a:t>Daten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smtClean="0"/>
              <a:t>Fehlerkorrekturen</a:t>
            </a:r>
            <a:r>
              <a:rPr lang="de-DE" baseline="0" dirty="0" smtClean="0"/>
              <a:t> unabsichtlicher Änderung von Rohdaten (</a:t>
            </a:r>
            <a:r>
              <a:rPr lang="de-DE" baseline="0" dirty="0" err="1" smtClean="0"/>
              <a:t>bit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rod</a:t>
            </a:r>
            <a:r>
              <a:rPr lang="de-DE" baseline="0" dirty="0" smtClean="0"/>
              <a:t>)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Raid auf Software Ebene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smtClean="0"/>
              <a:t>Keine</a:t>
            </a:r>
            <a:r>
              <a:rPr lang="de-DE" baseline="0" dirty="0" smtClean="0"/>
              <a:t> Abhängigkeit von Hardware Controller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baseline="0" dirty="0" smtClean="0"/>
              <a:t>Verwendung unterschiedlicher Datenträger</a:t>
            </a:r>
            <a:endParaRPr lang="de-DE" dirty="0" smtClean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Prüfsummen zwischen Datenträgern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Bei Wiederherstellung eines defekten Laufwerks nur Daten kopieren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7709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Vollständig balancierter Baum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Einfügen</a:t>
                </a:r>
                <a:r>
                  <a:rPr lang="de-DE" dirty="0"/>
                  <a:t>, Löschen und suchen in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func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Choice>
        <mc:Fallback xmlns="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Vollständig balancierter Baum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Einfügen</a:t>
                </a:r>
                <a:r>
                  <a:rPr lang="de-DE" dirty="0"/>
                  <a:t>, Löschen und suchen in </a:t>
                </a:r>
                <a:r>
                  <a:rPr lang="de-DE" b="0" i="0" smtClean="0">
                    <a:latin typeface="Cambria Math" panose="02040503050406030204" pitchFamily="18" charset="0"/>
                  </a:rPr>
                  <a:t>𝑂(log⁡(𝑛))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494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0477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8426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2137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405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658600"/>
            <a:ext cx="12192000" cy="2199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996400" y="4658533"/>
            <a:ext cx="2199200" cy="2199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312067" y="0"/>
            <a:ext cx="9567600" cy="46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de-DE"/>
              <a:t>Titelmasterformat durch Klicken bearbeiten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6193823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hort + 1 column + image" preserve="1">
  <p:cSld name="Title short + 1 column + imag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6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39" name="Google Shape;39;p6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40" name="Google Shape;40;p6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2" name="Google Shape;42;p6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" name="Google Shape;43;p6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49872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4987200" cy="39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rtl="0">
              <a:spcBef>
                <a:spcPts val="800"/>
              </a:spcBef>
              <a:spcAft>
                <a:spcPts val="0"/>
              </a:spcAft>
              <a:buSzPts val="2400"/>
              <a:buChar char="▪"/>
              <a:defRPr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2438339" lvl="3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3047924" lvl="4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3657509" lvl="5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4267093" lvl="6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4876678" lvl="7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5486263" lvl="8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 dirty="0"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31580110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78195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chemeClr val="accent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5392133"/>
            <a:ext cx="12192000" cy="1465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5363200" y="5392133"/>
            <a:ext cx="1465600" cy="1465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314567" y="1501533"/>
            <a:ext cx="75628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de-DE"/>
              <a:t>Titelmasterformat durch Klicken bearbeiten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314567" y="3554055"/>
            <a:ext cx="7562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4702800" y="3299073"/>
            <a:ext cx="2786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66861824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4"/>
          <p:cNvSpPr/>
          <p:nvPr/>
        </p:nvSpPr>
        <p:spPr>
          <a:xfrm>
            <a:off x="53644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3" name="Google Shape;23;p4"/>
          <p:cNvCxnSpPr/>
          <p:nvPr/>
        </p:nvCxnSpPr>
        <p:spPr>
          <a:xfrm>
            <a:off x="4702800" y="1182933"/>
            <a:ext cx="27864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872300" y="1592200"/>
            <a:ext cx="8447200" cy="41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58786" algn="ctr" rtl="0">
              <a:spcBef>
                <a:spcPts val="800"/>
              </a:spcBef>
              <a:spcAft>
                <a:spcPts val="0"/>
              </a:spcAft>
              <a:buSzPts val="3000"/>
              <a:buChar char="▪"/>
              <a:defRPr sz="4000" i="1"/>
            </a:lvl1pPr>
            <a:lvl2pPr marL="1219170" lvl="1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2pPr>
            <a:lvl3pPr marL="1828754" lvl="2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3pPr>
            <a:lvl4pPr marL="2438339" lvl="3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4pPr>
            <a:lvl5pPr marL="3047924" lvl="4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5pPr>
            <a:lvl6pPr marL="3657509" lvl="5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6pPr>
            <a:lvl7pPr marL="4267093" lvl="6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7pPr>
            <a:lvl8pPr marL="4876678" lvl="7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8pPr>
            <a:lvl9pPr marL="5486263" lvl="8" indent="-558786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4791200" y="112683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66" b="1">
                <a:solidFill>
                  <a:srgbClr val="F55C21"/>
                </a:solidFill>
                <a:latin typeface="Encode Sans"/>
                <a:ea typeface="Encode Sans"/>
                <a:cs typeface="Encode Sans"/>
                <a:sym typeface="Encode Sans"/>
              </a:rPr>
              <a:t>“</a:t>
            </a:r>
            <a:endParaRPr sz="9066" b="1">
              <a:solidFill>
                <a:srgbClr val="F55C2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374366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49" name="Google Shape;49;p7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50" name="Google Shape;50;p7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2" name="Google Shape;52;p7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Google Shape;53;p7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4852000" cy="41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2"/>
          </p:nvPr>
        </p:nvSpPr>
        <p:spPr>
          <a:xfrm>
            <a:off x="5876805" y="1600200"/>
            <a:ext cx="4852000" cy="41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99930676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8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61" name="Google Shape;61;p8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63" name="Google Shape;63;p8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" name="Google Shape;64;p8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2"/>
          </p:nvPr>
        </p:nvSpPr>
        <p:spPr>
          <a:xfrm>
            <a:off x="4119800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3"/>
          </p:nvPr>
        </p:nvSpPr>
        <p:spPr>
          <a:xfrm>
            <a:off x="7506799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86239886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9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73" name="Google Shape;73;p9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75" name="Google Shape;75;p9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6" name="Google Shape;76;p9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413772876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81" name="Google Shape;81;p10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83" name="Google Shape;83;p10"/>
          <p:cNvSpPr txBox="1">
            <a:spLocks noGrp="1"/>
          </p:cNvSpPr>
          <p:nvPr>
            <p:ph type="body" idx="1"/>
          </p:nvPr>
        </p:nvSpPr>
        <p:spPr>
          <a:xfrm>
            <a:off x="609600" y="0"/>
            <a:ext cx="10972800" cy="11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None/>
              <a:defRPr sz="2800"/>
            </a:lvl1pPr>
          </a:lstStyle>
          <a:p>
            <a:pPr lvl="0"/>
            <a:r>
              <a:rPr lang="de-DE" dirty="0"/>
              <a:t>Textmasterformat bearbeiten</a:t>
            </a:r>
          </a:p>
        </p:txBody>
      </p:sp>
      <p:cxnSp>
        <p:nvCxnSpPr>
          <p:cNvPr id="84" name="Google Shape;84;p10"/>
          <p:cNvCxnSpPr/>
          <p:nvPr/>
        </p:nvCxnSpPr>
        <p:spPr>
          <a:xfrm>
            <a:off x="4702800" y="1182933"/>
            <a:ext cx="27864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95509281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87" name="Google Shape;87;p11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67537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ed">
  <p:cSld name="Blank colored">
    <p:bg>
      <p:bgPr>
        <a:solidFill>
          <a:schemeClr val="accent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91" name="Google Shape;91;p12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12"/>
          <p:cNvSpPr/>
          <p:nvPr/>
        </p:nvSpPr>
        <p:spPr>
          <a:xfrm>
            <a:off x="5364400" y="6124933"/>
            <a:ext cx="1463200" cy="732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11482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de-DE" dirty="0" err="1"/>
              <a:t>adsa</a:t>
            </a:r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9996000" cy="39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Encode Sans ExtraLight"/>
              <a:buChar char="▪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728867" y="6125133"/>
            <a:ext cx="1463200" cy="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0075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8" r:id="rId10"/>
    <p:sldLayoutId id="2147483672" r:id="rId11"/>
  </p:sldLayoutIdLst>
  <p:transition>
    <p:fade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1312067" y="846814"/>
            <a:ext cx="9567600" cy="3811586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</a:t>
            </a:r>
            <a:br>
              <a:rPr lang="de-DE" dirty="0"/>
            </a:br>
            <a:r>
              <a:rPr lang="de-DE" sz="1800" dirty="0"/>
              <a:t>David </a:t>
            </a:r>
            <a:r>
              <a:rPr lang="de-DE" sz="1800" dirty="0" err="1"/>
              <a:t>Kaub</a:t>
            </a:r>
            <a:r>
              <a:rPr lang="de-DE" sz="1800" dirty="0"/>
              <a:t>,</a:t>
            </a:r>
            <a:br>
              <a:rPr lang="de-DE" sz="1800" dirty="0"/>
            </a:br>
            <a:r>
              <a:rPr lang="de-DE" sz="1800" dirty="0"/>
              <a:t>Benedikt Lüken-Winkels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297" y="5037151"/>
            <a:ext cx="1470023" cy="147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068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– Kopieren (COW)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10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3792521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E,1</a:t>
            </a:r>
          </a:p>
        </p:txBody>
      </p:sp>
      <p:sp>
        <p:nvSpPr>
          <p:cNvPr id="6" name="Rechteck 5"/>
          <p:cNvSpPr/>
          <p:nvPr/>
        </p:nvSpPr>
        <p:spPr>
          <a:xfrm>
            <a:off x="6118111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G,1</a:t>
            </a:r>
          </a:p>
        </p:txBody>
      </p:sp>
      <p:sp>
        <p:nvSpPr>
          <p:cNvPr id="7" name="Rechteck 6"/>
          <p:cNvSpPr/>
          <p:nvPr/>
        </p:nvSpPr>
        <p:spPr>
          <a:xfrm>
            <a:off x="8441579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H,1</a:t>
            </a:r>
          </a:p>
        </p:txBody>
      </p:sp>
      <p:sp>
        <p:nvSpPr>
          <p:cNvPr id="8" name="Rechteck 7"/>
          <p:cNvSpPr/>
          <p:nvPr/>
        </p:nvSpPr>
        <p:spPr>
          <a:xfrm>
            <a:off x="6115989" y="3085280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C,1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7661193" y="3035684"/>
            <a:ext cx="606927" cy="2325590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6499459" y="4197418"/>
            <a:ext cx="606927" cy="2122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:a16="http://schemas.microsoft.com/office/drawing/2014/main" xmlns="" id="{17CDCA1F-605D-4DDB-8348-AADD9D3694E4}"/>
              </a:ext>
            </a:extLst>
          </p:cNvPr>
          <p:cNvSpPr/>
          <p:nvPr/>
        </p:nvSpPr>
        <p:spPr>
          <a:xfrm>
            <a:off x="1469053" y="449482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D,1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xmlns="" id="{6AE87A4E-BE06-4605-BC1E-5CCB41C5FD6E}"/>
              </a:ext>
            </a:extLst>
          </p:cNvPr>
          <p:cNvSpPr/>
          <p:nvPr/>
        </p:nvSpPr>
        <p:spPr>
          <a:xfrm>
            <a:off x="3792520" y="3080166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B,1</a:t>
            </a:r>
          </a:p>
        </p:txBody>
      </p:sp>
      <p:cxnSp>
        <p:nvCxnSpPr>
          <p:cNvPr id="13" name="Verbinder: gewinkelt 12">
            <a:extLst>
              <a:ext uri="{FF2B5EF4-FFF2-40B4-BE49-F238E27FC236}">
                <a16:creationId xmlns:a16="http://schemas.microsoft.com/office/drawing/2014/main" xmlns="" id="{C9EFF094-FB87-45CA-9711-C34C505F8134}"/>
              </a:ext>
            </a:extLst>
          </p:cNvPr>
          <p:cNvCxnSpPr>
            <a:stCxn id="24" idx="2"/>
            <a:endCxn id="23" idx="0"/>
          </p:cNvCxnSpPr>
          <p:nvPr/>
        </p:nvCxnSpPr>
        <p:spPr>
          <a:xfrm rot="5400000">
            <a:off x="3014199" y="3030629"/>
            <a:ext cx="604921" cy="2323467"/>
          </a:xfrm>
          <a:prstGeom prst="bentConnector3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Verbinder: gewinkelt 14">
            <a:extLst>
              <a:ext uri="{FF2B5EF4-FFF2-40B4-BE49-F238E27FC236}">
                <a16:creationId xmlns:a16="http://schemas.microsoft.com/office/drawing/2014/main" xmlns="" id="{AFD5C63C-B356-4BEB-A89E-0808CCDC2907}"/>
              </a:ext>
            </a:extLst>
          </p:cNvPr>
          <p:cNvCxnSpPr>
            <a:stCxn id="24" idx="2"/>
            <a:endCxn id="5" idx="0"/>
          </p:cNvCxnSpPr>
          <p:nvPr/>
        </p:nvCxnSpPr>
        <p:spPr>
          <a:xfrm rot="16200000" flipH="1">
            <a:off x="4172372" y="4195921"/>
            <a:ext cx="612041" cy="1"/>
          </a:xfrm>
          <a:prstGeom prst="bentConnector3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xmlns="" id="{93D3346A-171B-452B-9140-95F6DB8DE9C5}"/>
              </a:ext>
            </a:extLst>
          </p:cNvPr>
          <p:cNvSpPr/>
          <p:nvPr/>
        </p:nvSpPr>
        <p:spPr>
          <a:xfrm>
            <a:off x="4955408" y="1739490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P,1</a:t>
            </a:r>
          </a:p>
        </p:txBody>
      </p:sp>
      <p:sp>
        <p:nvSpPr>
          <p:cNvPr id="39" name="Parallelogramm 38">
            <a:extLst>
              <a:ext uri="{FF2B5EF4-FFF2-40B4-BE49-F238E27FC236}">
                <a16:creationId xmlns:a16="http://schemas.microsoft.com/office/drawing/2014/main" xmlns="" id="{878740FF-C9F4-4BC8-89CD-E11894A75CAF}"/>
              </a:ext>
            </a:extLst>
          </p:cNvPr>
          <p:cNvSpPr/>
          <p:nvPr/>
        </p:nvSpPr>
        <p:spPr>
          <a:xfrm>
            <a:off x="7293769" y="1741351"/>
            <a:ext cx="1371743" cy="806122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Q,1</a:t>
            </a:r>
          </a:p>
        </p:txBody>
      </p: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xmlns="" id="{E1E1B73D-9558-4D47-B773-CFD5AEDFBF9F}"/>
              </a:ext>
            </a:extLst>
          </p:cNvPr>
          <p:cNvCxnSpPr>
            <a:stCxn id="31" idx="2"/>
            <a:endCxn id="24" idx="0"/>
          </p:cNvCxnSpPr>
          <p:nvPr/>
        </p:nvCxnSpPr>
        <p:spPr>
          <a:xfrm rot="5400000">
            <a:off x="4794366" y="2233252"/>
            <a:ext cx="530940" cy="1162888"/>
          </a:xfrm>
          <a:prstGeom prst="bentConnector3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xmlns="" id="{948B72D2-6E2F-4F70-8CE1-E3A99605879A}"/>
              </a:ext>
            </a:extLst>
          </p:cNvPr>
          <p:cNvCxnSpPr>
            <a:cxnSpLocks/>
            <a:stCxn id="31" idx="2"/>
            <a:endCxn id="8" idx="0"/>
          </p:cNvCxnSpPr>
          <p:nvPr/>
        </p:nvCxnSpPr>
        <p:spPr>
          <a:xfrm rot="16200000" flipH="1">
            <a:off x="5953543" y="2236962"/>
            <a:ext cx="536054" cy="1160581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xmlns="" id="{087632C2-5A13-4737-BBE7-60FE4B9EB2A1}"/>
              </a:ext>
            </a:extLst>
          </p:cNvPr>
          <p:cNvCxnSpPr>
            <a:cxnSpLocks/>
            <a:stCxn id="39" idx="3"/>
            <a:endCxn id="24" idx="0"/>
          </p:cNvCxnSpPr>
          <p:nvPr/>
        </p:nvCxnSpPr>
        <p:spPr>
          <a:xfrm rot="5400000">
            <a:off x="5912288" y="1113578"/>
            <a:ext cx="532693" cy="3400483"/>
          </a:xfrm>
          <a:prstGeom prst="bentConnector3">
            <a:avLst>
              <a:gd name="adj1" fmla="val 30927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Verbinder: gewinkelt 47">
            <a:extLst>
              <a:ext uri="{FF2B5EF4-FFF2-40B4-BE49-F238E27FC236}">
                <a16:creationId xmlns:a16="http://schemas.microsoft.com/office/drawing/2014/main" xmlns="" id="{82E528B7-15FF-43A2-AD60-22A7035B5714}"/>
              </a:ext>
            </a:extLst>
          </p:cNvPr>
          <p:cNvCxnSpPr>
            <a:cxnSpLocks/>
            <a:stCxn id="39" idx="4"/>
            <a:endCxn id="8" idx="0"/>
          </p:cNvCxnSpPr>
          <p:nvPr/>
        </p:nvCxnSpPr>
        <p:spPr>
          <a:xfrm rot="5400000">
            <a:off x="7121848" y="2227486"/>
            <a:ext cx="537807" cy="1177780"/>
          </a:xfrm>
          <a:prstGeom prst="bentConnector3">
            <a:avLst>
              <a:gd name="adj1" fmla="val 6763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feld 48">
            <a:extLst>
              <a:ext uri="{FF2B5EF4-FFF2-40B4-BE49-F238E27FC236}">
                <a16:creationId xmlns:a16="http://schemas.microsoft.com/office/drawing/2014/main" xmlns="" id="{37007817-599F-472E-8197-243F883906B5}"/>
              </a:ext>
            </a:extLst>
          </p:cNvPr>
          <p:cNvSpPr txBox="1"/>
          <p:nvPr/>
        </p:nvSpPr>
        <p:spPr>
          <a:xfrm>
            <a:off x="4144287" y="3256201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</a:rPr>
              <a:t>B,2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xmlns="" id="{C98F5722-C817-4E83-8B05-F9A146ABCB29}"/>
              </a:ext>
            </a:extLst>
          </p:cNvPr>
          <p:cNvSpPr txBox="1"/>
          <p:nvPr/>
        </p:nvSpPr>
        <p:spPr>
          <a:xfrm>
            <a:off x="6469875" y="3260974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</a:rPr>
              <a:t>C,2</a:t>
            </a:r>
          </a:p>
        </p:txBody>
      </p:sp>
      <p:sp>
        <p:nvSpPr>
          <p:cNvPr id="25" name="Fußzeilenplatzhalter 5">
            <a:extLst>
              <a:ext uri="{FF2B5EF4-FFF2-40B4-BE49-F238E27FC236}">
                <a16:creationId xmlns:a16="http://schemas.microsoft.com/office/drawing/2014/main" xmlns="" id="{18538FE1-2058-46D6-B784-2225E286E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2842350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9" grpId="0"/>
      <p:bldP spid="6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CA3AB19-5E3D-4F74-BEA3-3AAA0179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Snapshot und Rollback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738C7D56-720E-426F-858C-4C4C100056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1A779E4E-3153-4EC2-A7EF-31A83805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6" name="snapshotHome">
            <a:hlinkClick r:id="" action="ppaction://media"/>
            <a:extLst>
              <a:ext uri="{FF2B5EF4-FFF2-40B4-BE49-F238E27FC236}">
                <a16:creationId xmlns:a16="http://schemas.microsoft.com/office/drawing/2014/main" xmlns="" id="{475545DF-2D37-4DCA-9E9F-CD72806A42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800" y="1294577"/>
            <a:ext cx="10619595" cy="47176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84826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CA3AB19-5E3D-4F74-BEA3-3AAA0179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Volume hinzufügen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738C7D56-720E-426F-858C-4C4C100056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1A779E4E-3153-4EC2-A7EF-31A83805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3" name="addDevice">
            <a:hlinkClick r:id="" action="ppaction://media"/>
            <a:extLst>
              <a:ext uri="{FF2B5EF4-FFF2-40B4-BE49-F238E27FC236}">
                <a16:creationId xmlns:a16="http://schemas.microsoft.com/office/drawing/2014/main" xmlns="" id="{976C625C-296B-4B18-97F9-75162BDBE3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800" y="1220895"/>
            <a:ext cx="9539995" cy="49042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55310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Benchmarking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13</a:t>
            </a:fld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4169" y="-109220"/>
            <a:ext cx="12580338" cy="707644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433320" y="2159000"/>
            <a:ext cx="36086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Encode Sans"/>
              </a:rPr>
              <a:t>Benchmarks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989599" y="6705610"/>
            <a:ext cx="84898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Quelle: https://media.istockphoto.com/videos/laptop-going-up-in-smoke-while-person-is-working-on-it-video-id682543744?s=640x640</a:t>
            </a:r>
          </a:p>
        </p:txBody>
      </p:sp>
    </p:spTree>
    <p:extLst>
      <p:ext uri="{BB962C8B-B14F-4D97-AF65-F5344CB8AC3E}">
        <p14:creationId xmlns:p14="http://schemas.microsoft.com/office/powerpoint/2010/main" val="134520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Filebench</a:t>
            </a:r>
            <a:endParaRPr lang="de-DE" dirty="0"/>
          </a:p>
          <a:p>
            <a:r>
              <a:rPr lang="de-DE" dirty="0"/>
              <a:t>Simulation von </a:t>
            </a:r>
            <a:r>
              <a:rPr lang="de-DE" dirty="0" err="1"/>
              <a:t>Workloads</a:t>
            </a:r>
            <a:endParaRPr lang="de-DE" dirty="0"/>
          </a:p>
          <a:p>
            <a:pPr lvl="1"/>
            <a:r>
              <a:rPr lang="de-DE" smtClean="0"/>
              <a:t>Fileserver</a:t>
            </a:r>
            <a:endParaRPr lang="de-DE" dirty="0"/>
          </a:p>
          <a:p>
            <a:pPr lvl="1"/>
            <a:r>
              <a:rPr lang="de-DE" dirty="0"/>
              <a:t>Erstellen/Kopieren von Dateien</a:t>
            </a:r>
          </a:p>
          <a:p>
            <a:pPr lvl="1"/>
            <a:r>
              <a:rPr lang="de-DE" dirty="0"/>
              <a:t>Zufälliges Lesen und Schreiben in großer Datei 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1" name="Rechteck 20"/>
          <p:cNvSpPr/>
          <p:nvPr/>
        </p:nvSpPr>
        <p:spPr>
          <a:xfrm>
            <a:off x="7143760" y="979077"/>
            <a:ext cx="4728200" cy="2585323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$dir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=/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tmp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nfiles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=50000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meandirwidth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=100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meanfilesize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iosize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nthreads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=16</a:t>
            </a: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mode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quit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firstdone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23" name="Rechteck 22"/>
          <p:cNvSpPr/>
          <p:nvPr/>
        </p:nvSpPr>
        <p:spPr>
          <a:xfrm>
            <a:off x="3835400" y="765522"/>
            <a:ext cx="7929880" cy="5078313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...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define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fileset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bigfileset,path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dir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meanfilesize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,entries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nfiles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,dirwidth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meandirwidth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define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process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filecreate,instances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thread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filecreatethread,memsize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=10m,instances=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nthreads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createfile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=createfile1,filesetname=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bigfileset,fd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writewholefile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=writefile1,fd=1,iosize=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iosize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closefile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=closefile1,fd=1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run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60</a:t>
            </a:r>
          </a:p>
        </p:txBody>
      </p:sp>
    </p:spTree>
    <p:extLst>
      <p:ext uri="{BB962C8B-B14F-4D97-AF65-F5344CB8AC3E}">
        <p14:creationId xmlns:p14="http://schemas.microsoft.com/office/powerpoint/2010/main" val="4045880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21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Benchmarking Umgebung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1355098" y="1600200"/>
            <a:ext cx="5571683" cy="3928400"/>
          </a:xfrm>
        </p:spPr>
        <p:txBody>
          <a:bodyPr/>
          <a:lstStyle/>
          <a:p>
            <a:r>
              <a:rPr lang="de-DE" dirty="0"/>
              <a:t>AMD R5 3600 6x3,6 Ghz</a:t>
            </a:r>
          </a:p>
          <a:p>
            <a:r>
              <a:rPr lang="de-DE" dirty="0"/>
              <a:t>8 GB Arbeitsspeicher</a:t>
            </a:r>
          </a:p>
          <a:p>
            <a:r>
              <a:rPr lang="de-DE" dirty="0"/>
              <a:t>Sekundärspeicher (SATA 3)</a:t>
            </a:r>
          </a:p>
          <a:p>
            <a:pPr lvl="1"/>
            <a:r>
              <a:rPr lang="de-DE" dirty="0"/>
              <a:t>HDD: WD Blue 500GB 7200rpm</a:t>
            </a:r>
          </a:p>
          <a:p>
            <a:pPr lvl="1"/>
            <a:r>
              <a:rPr lang="de-DE" dirty="0"/>
              <a:t>SSD: Samsung 840 Evo 250GB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76987BEE-8262-4B19-A358-6838152F3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7448454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xmlns="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MB/s SSD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2449334"/>
              </p:ext>
            </p:extLst>
          </p:nvPr>
        </p:nvGraphicFramePr>
        <p:xfrm>
          <a:off x="732801" y="1197366"/>
          <a:ext cx="9996000" cy="49277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224358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xmlns="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MB/s HDD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6249337"/>
              </p:ext>
            </p:extLst>
          </p:nvPr>
        </p:nvGraphicFramePr>
        <p:xfrm>
          <a:off x="732800" y="1214634"/>
          <a:ext cx="9996000" cy="4910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03878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xmlns="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Operationen/s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9" name="Diagramm 8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2933"/>
              </p:ext>
            </p:extLst>
          </p:nvPr>
        </p:nvGraphicFramePr>
        <p:xfrm>
          <a:off x="0" y="1742173"/>
          <a:ext cx="6096000" cy="4382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Diagramm 9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3910653"/>
              </p:ext>
            </p:extLst>
          </p:nvPr>
        </p:nvGraphicFramePr>
        <p:xfrm>
          <a:off x="6408590" y="1742173"/>
          <a:ext cx="5783409" cy="43829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feld 1"/>
          <p:cNvSpPr txBox="1"/>
          <p:nvPr/>
        </p:nvSpPr>
        <p:spPr>
          <a:xfrm>
            <a:off x="250937" y="1364954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HDD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98259" y="136474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SSD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</p:spTree>
    <p:extLst>
      <p:ext uri="{BB962C8B-B14F-4D97-AF65-F5344CB8AC3E}">
        <p14:creationId xmlns:p14="http://schemas.microsoft.com/office/powerpoint/2010/main" val="29526156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xmlns="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Operationen/s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250937" y="1364954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HDD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98259" y="136474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SSD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graphicFrame>
        <p:nvGraphicFramePr>
          <p:cNvPr id="13" name="Diagramm 12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5779111"/>
              </p:ext>
            </p:extLst>
          </p:nvPr>
        </p:nvGraphicFramePr>
        <p:xfrm>
          <a:off x="6096000" y="1799925"/>
          <a:ext cx="6096000" cy="43252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Diagramm 14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750402"/>
              </p:ext>
            </p:extLst>
          </p:nvPr>
        </p:nvGraphicFramePr>
        <p:xfrm>
          <a:off x="0" y="1887964"/>
          <a:ext cx="6096000" cy="423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349445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DE" sz="320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5464" indent="0">
              <a:buNone/>
            </a:pPr>
            <a:r>
              <a:rPr lang="de-DE" b="1" dirty="0"/>
              <a:t>ext4</a:t>
            </a:r>
          </a:p>
          <a:p>
            <a:r>
              <a:rPr lang="de-DE" dirty="0"/>
              <a:t>Default FS in Ubuntu und Debian</a:t>
            </a:r>
          </a:p>
          <a:p>
            <a:r>
              <a:rPr lang="de-DE" dirty="0" err="1"/>
              <a:t>Journaling</a:t>
            </a:r>
            <a:r>
              <a:rPr lang="de-DE" dirty="0"/>
              <a:t> FS</a:t>
            </a:r>
          </a:p>
          <a:p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5464" indent="0">
              <a:buNone/>
            </a:pPr>
            <a:r>
              <a:rPr lang="de-DE" b="1" dirty="0" err="1"/>
              <a:t>btrfs</a:t>
            </a:r>
            <a:endParaRPr lang="de-DE" b="1" dirty="0"/>
          </a:p>
          <a:p>
            <a:r>
              <a:rPr lang="de-DE" dirty="0"/>
              <a:t>Verwendet u.a. von Facebook, </a:t>
            </a:r>
            <a:r>
              <a:rPr lang="de-DE" dirty="0" err="1"/>
              <a:t>OpenSUSE</a:t>
            </a:r>
            <a:r>
              <a:rPr lang="de-DE" dirty="0"/>
              <a:t>, SUSE Enterprise</a:t>
            </a:r>
          </a:p>
          <a:p>
            <a:r>
              <a:rPr lang="de-DE" dirty="0" err="1"/>
              <a:t>Copy</a:t>
            </a:r>
            <a:r>
              <a:rPr lang="de-DE" dirty="0"/>
              <a:t>-On-Write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9851911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xmlns="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Operationen/s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250937" y="1364954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HDD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98259" y="136474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SSD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graphicFrame>
        <p:nvGraphicFramePr>
          <p:cNvPr id="9" name="Diagramm 8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7422306"/>
              </p:ext>
            </p:extLst>
          </p:nvPr>
        </p:nvGraphicFramePr>
        <p:xfrm>
          <a:off x="6096001" y="1887964"/>
          <a:ext cx="6095999" cy="423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Diagramm 11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050374"/>
              </p:ext>
            </p:extLst>
          </p:nvPr>
        </p:nvGraphicFramePr>
        <p:xfrm>
          <a:off x="1" y="1887964"/>
          <a:ext cx="6096000" cy="423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064831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98F4FFF-20D5-4FD9-B588-213E57FF5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Fazit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xmlns="" id="{92432FDA-54F2-4E98-8982-001BFE7A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7629002" cy="4144400"/>
          </a:xfrm>
        </p:spPr>
        <p:txBody>
          <a:bodyPr/>
          <a:lstStyle/>
          <a:p>
            <a:r>
              <a:rPr lang="de-DE" dirty="0" err="1" smtClean="0"/>
              <a:t>btrfs</a:t>
            </a:r>
            <a:r>
              <a:rPr lang="de-DE" dirty="0" smtClean="0"/>
              <a:t> </a:t>
            </a:r>
            <a:r>
              <a:rPr lang="de-DE" dirty="0"/>
              <a:t>in den meisten Fällen schneller</a:t>
            </a:r>
          </a:p>
          <a:p>
            <a:r>
              <a:rPr lang="de-DE" dirty="0"/>
              <a:t>ext4 </a:t>
            </a:r>
            <a:r>
              <a:rPr lang="de-DE" dirty="0" smtClean="0"/>
              <a:t>beim Kopieren auf HDD tendenziell schneller</a:t>
            </a:r>
            <a:endParaRPr lang="de-DE" dirty="0"/>
          </a:p>
          <a:p>
            <a:r>
              <a:rPr lang="de-DE" dirty="0" err="1"/>
              <a:t>btrfs</a:t>
            </a:r>
            <a:r>
              <a:rPr lang="de-DE" dirty="0"/>
              <a:t> überwiegt mit Features und Funktionalität</a:t>
            </a:r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xmlns="" id="{25205B84-5F0B-4269-A3B4-1224EBCF4D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DE3B2C9E-C5E5-4958-ADAB-82657CD18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22BE6759-6359-4534-A475-457274A69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385" y="2344621"/>
            <a:ext cx="3368809" cy="336880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xmlns="" id="{07B8075A-8973-41F1-8D9E-B84CB46824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030" y="2313451"/>
            <a:ext cx="2223518" cy="222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944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C1F32650-4C65-4E04-935A-735FA65089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22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104AD4B5-8637-46D5-80E2-16A553490345}"/>
              </a:ext>
            </a:extLst>
          </p:cNvPr>
          <p:cNvSpPr txBox="1"/>
          <p:nvPr/>
        </p:nvSpPr>
        <p:spPr>
          <a:xfrm>
            <a:off x="1902576" y="1740664"/>
            <a:ext cx="83868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dirty="0">
                <a:solidFill>
                  <a:schemeClr val="bg1"/>
                </a:solidFill>
                <a:latin typeface="Encode Sans"/>
              </a:rPr>
              <a:t>Danke für die </a:t>
            </a:r>
            <a:r>
              <a:rPr lang="de-DE" sz="5400" dirty="0" err="1">
                <a:solidFill>
                  <a:schemeClr val="bg1"/>
                </a:solidFill>
                <a:latin typeface="Encode Sans"/>
              </a:rPr>
              <a:t>Aufmersamkeit</a:t>
            </a:r>
            <a:endParaRPr lang="de-DE" sz="5400" dirty="0">
              <a:solidFill>
                <a:schemeClr val="bg1"/>
              </a:solidFill>
              <a:latin typeface="Encode San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F2B87AA1-D6E3-4D1A-A8D8-569326D238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2577" y="4605710"/>
            <a:ext cx="1519423" cy="1519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D3D7F02E-28FD-4827-9FC9-2D81A587EB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0855" y="4605710"/>
            <a:ext cx="1002866" cy="100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4216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xmlns="" id="{28A3CA1C-B77E-4867-95DE-D2A69CA48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Quellen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FE72FC20-61EF-4C57-A8F4-C0C90390B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9996000" cy="3928400"/>
          </a:xfrm>
        </p:spPr>
        <p:txBody>
          <a:bodyPr/>
          <a:lstStyle/>
          <a:p>
            <a:r>
              <a:rPr lang="en-US" sz="2000" dirty="0" smtClean="0"/>
              <a:t>Josef </a:t>
            </a:r>
            <a:r>
              <a:rPr lang="en-US" sz="2000" dirty="0" err="1"/>
              <a:t>Bacik</a:t>
            </a:r>
            <a:r>
              <a:rPr lang="en-US" sz="2000" dirty="0"/>
              <a:t>.  </a:t>
            </a:r>
            <a:r>
              <a:rPr lang="en-US" sz="2000" dirty="0" err="1"/>
              <a:t>Btrfs</a:t>
            </a:r>
            <a:r>
              <a:rPr lang="en-US" sz="2000" dirty="0"/>
              <a:t>: The </a:t>
            </a:r>
            <a:r>
              <a:rPr lang="en-US" sz="2000" dirty="0" err="1"/>
              <a:t>swiss</a:t>
            </a:r>
            <a:r>
              <a:rPr lang="en-US" sz="2000" dirty="0"/>
              <a:t> army knife of </a:t>
            </a:r>
            <a:r>
              <a:rPr lang="en-US" sz="2000" dirty="0" err="1"/>
              <a:t>storage.;login</a:t>
            </a:r>
            <a:r>
              <a:rPr lang="en-US" sz="2000" dirty="0"/>
              <a:t>:, 37(1), 2012.</a:t>
            </a:r>
          </a:p>
          <a:p>
            <a:r>
              <a:rPr lang="en-US" sz="2000" dirty="0"/>
              <a:t>Avantika  </a:t>
            </a:r>
            <a:r>
              <a:rPr lang="en-US" sz="2000" dirty="0" err="1"/>
              <a:t>Mathur</a:t>
            </a:r>
            <a:r>
              <a:rPr lang="en-US" sz="2000" dirty="0"/>
              <a:t>,  </a:t>
            </a:r>
            <a:r>
              <a:rPr lang="en-US" sz="2000" dirty="0" err="1"/>
              <a:t>Mingming</a:t>
            </a:r>
            <a:r>
              <a:rPr lang="en-US" sz="2000" dirty="0"/>
              <a:t>  Cao,  and  Andreas  </a:t>
            </a:r>
            <a:r>
              <a:rPr lang="en-US" sz="2000" dirty="0" err="1"/>
              <a:t>Dilger</a:t>
            </a:r>
            <a:r>
              <a:rPr lang="en-US" sz="2000" dirty="0"/>
              <a:t>.   Ext4:  The  </a:t>
            </a:r>
            <a:r>
              <a:rPr lang="en-US" sz="2000" dirty="0" err="1"/>
              <a:t>nextgeneration</a:t>
            </a:r>
            <a:r>
              <a:rPr lang="en-US" sz="2000" dirty="0"/>
              <a:t> of the ext3 file </a:t>
            </a:r>
            <a:r>
              <a:rPr lang="en-US" sz="2000" dirty="0" err="1"/>
              <a:t>system.;login</a:t>
            </a:r>
            <a:r>
              <a:rPr lang="en-US" sz="2000" dirty="0"/>
              <a:t>:, 32(3), 2007.</a:t>
            </a:r>
          </a:p>
          <a:p>
            <a:r>
              <a:rPr lang="en-US" sz="2000" dirty="0" err="1"/>
              <a:t>Ohad</a:t>
            </a:r>
            <a:r>
              <a:rPr lang="en-US" sz="2000" dirty="0"/>
              <a:t> </a:t>
            </a:r>
            <a:r>
              <a:rPr lang="en-US" sz="2000" dirty="0" err="1"/>
              <a:t>Rodeh</a:t>
            </a:r>
            <a:r>
              <a:rPr lang="en-US" sz="2000" dirty="0"/>
              <a:t>, Josef </a:t>
            </a:r>
            <a:r>
              <a:rPr lang="en-US" sz="2000" dirty="0" err="1"/>
              <a:t>Bacik</a:t>
            </a:r>
            <a:r>
              <a:rPr lang="en-US" sz="2000" dirty="0"/>
              <a:t>, and Chris Mason.  BTRFS: the </a:t>
            </a:r>
            <a:r>
              <a:rPr lang="en-US" sz="2000" dirty="0" err="1"/>
              <a:t>linux</a:t>
            </a:r>
            <a:r>
              <a:rPr lang="en-US" sz="2000" dirty="0"/>
              <a:t> b-tree file-</a:t>
            </a:r>
            <a:r>
              <a:rPr lang="en-US" sz="2000" dirty="0" err="1"/>
              <a:t>system.TOS</a:t>
            </a:r>
            <a:r>
              <a:rPr lang="en-US" sz="2000" dirty="0"/>
              <a:t>, 9(3):9:1–9:32, 2013.</a:t>
            </a:r>
          </a:p>
          <a:p>
            <a:r>
              <a:rPr lang="de-DE" sz="2000" dirty="0" err="1"/>
              <a:t>Vasily</a:t>
            </a:r>
            <a:r>
              <a:rPr lang="de-DE" sz="2000" dirty="0"/>
              <a:t>  </a:t>
            </a:r>
            <a:r>
              <a:rPr lang="de-DE" sz="2000" dirty="0" err="1"/>
              <a:t>Tarasov</a:t>
            </a:r>
            <a:r>
              <a:rPr lang="de-DE" sz="2000" dirty="0"/>
              <a:t>,  </a:t>
            </a:r>
            <a:r>
              <a:rPr lang="de-DE" sz="2000" dirty="0" err="1"/>
              <a:t>Erez</a:t>
            </a:r>
            <a:r>
              <a:rPr lang="de-DE" sz="2000" dirty="0"/>
              <a:t>  Zadok,  </a:t>
            </a:r>
            <a:r>
              <a:rPr lang="de-DE" sz="2000" dirty="0" err="1"/>
              <a:t>and</a:t>
            </a:r>
            <a:r>
              <a:rPr lang="de-DE" sz="2000" dirty="0"/>
              <a:t>  Spencer  </a:t>
            </a:r>
            <a:r>
              <a:rPr lang="de-DE" sz="2000" dirty="0" err="1"/>
              <a:t>Shepler</a:t>
            </a:r>
            <a:r>
              <a:rPr lang="de-DE" sz="2000" dirty="0"/>
              <a:t>.   </a:t>
            </a:r>
            <a:r>
              <a:rPr lang="de-DE" sz="2000" dirty="0" err="1"/>
              <a:t>Filebench</a:t>
            </a:r>
            <a:r>
              <a:rPr lang="de-DE" sz="2000" dirty="0"/>
              <a:t>:  A  </a:t>
            </a:r>
            <a:r>
              <a:rPr lang="de-DE" sz="2000" dirty="0" err="1"/>
              <a:t>flexibleframework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file</a:t>
            </a:r>
            <a:r>
              <a:rPr lang="de-DE" sz="2000" dirty="0"/>
              <a:t> </a:t>
            </a:r>
            <a:r>
              <a:rPr lang="de-DE" sz="2000" dirty="0" err="1"/>
              <a:t>system</a:t>
            </a:r>
            <a:r>
              <a:rPr lang="de-DE" sz="2000" dirty="0"/>
              <a:t> </a:t>
            </a:r>
            <a:r>
              <a:rPr lang="de-DE" sz="2000" dirty="0" err="1"/>
              <a:t>benchmarking</a:t>
            </a:r>
            <a:r>
              <a:rPr lang="de-DE" sz="2000" dirty="0"/>
              <a:t>.;</a:t>
            </a:r>
            <a:r>
              <a:rPr lang="de-DE" sz="2000" dirty="0" err="1"/>
              <a:t>login</a:t>
            </a:r>
            <a:r>
              <a:rPr lang="de-DE" sz="2000" dirty="0"/>
              <a:t>:, 41(1), 2016.</a:t>
            </a:r>
          </a:p>
          <a:p>
            <a:r>
              <a:rPr lang="de-DE" sz="2000" dirty="0"/>
              <a:t>Icons von flaticon.com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xmlns="" id="{6C9F1606-7356-4433-BDB8-81B9DAFDC2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23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xmlns="" id="{32F849C7-A8FD-4590-A105-12C33E9EE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8486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ext4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477240" cy="4144400"/>
          </a:xfrm>
        </p:spPr>
        <p:txBody>
          <a:bodyPr/>
          <a:lstStyle/>
          <a:p>
            <a:r>
              <a:rPr lang="de-DE" dirty="0" err="1"/>
              <a:t>Fourth</a:t>
            </a:r>
            <a:r>
              <a:rPr lang="de-DE" dirty="0"/>
              <a:t> Extended File System</a:t>
            </a:r>
          </a:p>
          <a:p>
            <a:r>
              <a:rPr lang="de-DE" dirty="0"/>
              <a:t>Nachfolger von ext3 (</a:t>
            </a:r>
            <a:r>
              <a:rPr lang="de-DE" dirty="0" err="1"/>
              <a:t>fork</a:t>
            </a:r>
            <a:r>
              <a:rPr lang="de-DE" dirty="0"/>
              <a:t>)</a:t>
            </a:r>
          </a:p>
          <a:p>
            <a:r>
              <a:rPr lang="de-DE" dirty="0" err="1"/>
              <a:t>Journaling</a:t>
            </a:r>
            <a:r>
              <a:rPr lang="de-DE" dirty="0"/>
              <a:t> FS</a:t>
            </a:r>
          </a:p>
          <a:p>
            <a:r>
              <a:rPr lang="de-DE" dirty="0" err="1"/>
              <a:t>Stable</a:t>
            </a:r>
            <a:r>
              <a:rPr lang="de-DE" dirty="0"/>
              <a:t> Release in Linux 2.6.28 </a:t>
            </a:r>
            <a:r>
              <a:rPr lang="de-DE" dirty="0" err="1"/>
              <a:t>gemerged</a:t>
            </a:r>
            <a:r>
              <a:rPr lang="de-DE" dirty="0"/>
              <a:t> </a:t>
            </a:r>
            <a:r>
              <a:rPr lang="de-DE" sz="2000" dirty="0"/>
              <a:t>(Dez 2008)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7202814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ext4 – Features </a:t>
            </a:r>
            <a:r>
              <a:rPr lang="de-DE" sz="1800"/>
              <a:t>(Auswahl)</a:t>
            </a:r>
            <a:endParaRPr lang="de-DE" sz="180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649960" cy="4144400"/>
          </a:xfrm>
        </p:spPr>
        <p:txBody>
          <a:bodyPr/>
          <a:lstStyle/>
          <a:p>
            <a:r>
              <a:rPr lang="de-DE" dirty="0"/>
              <a:t>Native Verschlüsselung auf Verzeichnisebene </a:t>
            </a:r>
            <a:r>
              <a:rPr lang="de-DE" sz="1800" dirty="0"/>
              <a:t>(seit Linux 4.1)</a:t>
            </a:r>
            <a:endParaRPr lang="de-DE" dirty="0"/>
          </a:p>
          <a:p>
            <a:r>
              <a:rPr lang="de-DE" dirty="0" err="1"/>
              <a:t>Extent</a:t>
            </a:r>
            <a:r>
              <a:rPr lang="de-DE" dirty="0"/>
              <a:t> – Support</a:t>
            </a:r>
          </a:p>
          <a:p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endParaRPr lang="de-DE" dirty="0"/>
          </a:p>
          <a:p>
            <a:r>
              <a:rPr lang="de-DE" dirty="0" err="1"/>
              <a:t>Metadata</a:t>
            </a:r>
            <a:r>
              <a:rPr lang="de-DE" dirty="0"/>
              <a:t> Prüfsummen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29007886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5</a:t>
            </a:fld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7267" y="-67300"/>
            <a:ext cx="13850466" cy="6925233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478368" y="474133"/>
            <a:ext cx="18325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dirty="0" err="1">
                <a:solidFill>
                  <a:schemeClr val="bg1"/>
                </a:solidFill>
                <a:latin typeface="Encode Sans"/>
              </a:rPr>
              <a:t>btrfs</a:t>
            </a:r>
            <a:endParaRPr lang="de-DE" sz="66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394644" y="4090415"/>
            <a:ext cx="779091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Encode Sans"/>
              </a:rPr>
              <a:t>“The filesystem on disk layout </a:t>
            </a:r>
          </a:p>
          <a:p>
            <a:r>
              <a:rPr lang="en-US" sz="4400" dirty="0">
                <a:solidFill>
                  <a:schemeClr val="bg1"/>
                </a:solidFill>
                <a:latin typeface="Encode Sans"/>
              </a:rPr>
              <a:t>is a forest of B-trees”</a:t>
            </a:r>
            <a:endParaRPr lang="de-DE" sz="44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6096000" y="6596390"/>
            <a:ext cx="68948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Quelle: https://www.sca.com/imagevault/publishedmedia/520w1zc832yg3r749f1s/Skog_med_tj-rn_1214.jpg</a:t>
            </a:r>
          </a:p>
        </p:txBody>
      </p:sp>
    </p:spTree>
    <p:extLst>
      <p:ext uri="{BB962C8B-B14F-4D97-AF65-F5344CB8AC3E}">
        <p14:creationId xmlns:p14="http://schemas.microsoft.com/office/powerpoint/2010/main" val="171256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btrfs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477240" cy="4144400"/>
          </a:xfrm>
        </p:spPr>
        <p:txBody>
          <a:bodyPr/>
          <a:lstStyle/>
          <a:p>
            <a:r>
              <a:rPr lang="de-DE" dirty="0"/>
              <a:t>B-</a:t>
            </a:r>
            <a:r>
              <a:rPr lang="de-DE" dirty="0" err="1"/>
              <a:t>Tree</a:t>
            </a:r>
            <a:r>
              <a:rPr lang="de-DE" dirty="0"/>
              <a:t> File System</a:t>
            </a:r>
          </a:p>
          <a:p>
            <a:r>
              <a:rPr lang="de-DE" dirty="0"/>
              <a:t>Copy-On-Write B-Baum</a:t>
            </a:r>
          </a:p>
          <a:p>
            <a:r>
              <a:rPr lang="de-DE" dirty="0" err="1"/>
              <a:t>Stable</a:t>
            </a:r>
            <a:r>
              <a:rPr lang="de-DE" dirty="0"/>
              <a:t> Release ab November 2013</a:t>
            </a:r>
          </a:p>
          <a:p>
            <a:r>
              <a:rPr lang="de-DE" dirty="0" err="1"/>
              <a:t>WinBtrfs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22902316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btrfs – Features </a:t>
            </a:r>
            <a:r>
              <a:rPr lang="de-DE" sz="1800">
                <a:solidFill>
                  <a:srgbClr val="FFFFFF"/>
                </a:solidFill>
              </a:rPr>
              <a:t>(Auswahl)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649960" cy="4144400"/>
          </a:xfrm>
        </p:spPr>
        <p:txBody>
          <a:bodyPr/>
          <a:lstStyle/>
          <a:p>
            <a:r>
              <a:rPr lang="de-DE" dirty="0" err="1"/>
              <a:t>Subvolumes</a:t>
            </a:r>
            <a:endParaRPr lang="de-DE" dirty="0"/>
          </a:p>
          <a:p>
            <a:r>
              <a:rPr lang="de-DE" dirty="0"/>
              <a:t>Snapshots</a:t>
            </a:r>
          </a:p>
          <a:p>
            <a:r>
              <a:rPr lang="de-DE" dirty="0" err="1"/>
              <a:t>Deduplikation</a:t>
            </a:r>
            <a:endParaRPr lang="de-DE" dirty="0"/>
          </a:p>
          <a:p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endParaRPr lang="de-DE" dirty="0"/>
          </a:p>
          <a:p>
            <a:r>
              <a:rPr lang="de-DE" dirty="0"/>
              <a:t>Prüfsummen </a:t>
            </a:r>
            <a:r>
              <a:rPr lang="de-DE" dirty="0" smtClean="0"/>
              <a:t>B-Baum</a:t>
            </a:r>
          </a:p>
          <a:p>
            <a:r>
              <a:rPr lang="de-DE" dirty="0" smtClean="0"/>
              <a:t>RAID {0,1,10}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7241507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arallelogramm 113"/>
          <p:cNvSpPr/>
          <p:nvPr/>
        </p:nvSpPr>
        <p:spPr>
          <a:xfrm>
            <a:off x="8959285" y="4197371"/>
            <a:ext cx="1876620" cy="809736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10,11,</a:t>
            </a:r>
            <a:r>
              <a:rPr lang="de-DE" sz="2400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-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8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232090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1,2</a:t>
            </a:r>
          </a:p>
        </p:txBody>
      </p:sp>
      <p:sp>
        <p:nvSpPr>
          <p:cNvPr id="6" name="Rechteck 5"/>
          <p:cNvSpPr/>
          <p:nvPr/>
        </p:nvSpPr>
        <p:spPr>
          <a:xfrm>
            <a:off x="464649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5,6,7</a:t>
            </a:r>
          </a:p>
        </p:txBody>
      </p:sp>
      <p:sp>
        <p:nvSpPr>
          <p:cNvPr id="7" name="Rechteck 6"/>
          <p:cNvSpPr/>
          <p:nvPr/>
        </p:nvSpPr>
        <p:spPr>
          <a:xfrm>
            <a:off x="6969970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sp>
        <p:nvSpPr>
          <p:cNvPr id="8" name="Rechteck 7"/>
          <p:cNvSpPr/>
          <p:nvPr/>
        </p:nvSpPr>
        <p:spPr>
          <a:xfrm>
            <a:off x="4646497" y="246742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6033998" y="2575527"/>
            <a:ext cx="920214" cy="2323473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winkelte Verbindung 53"/>
          <p:cNvCxnSpPr>
            <a:stCxn id="8" idx="2"/>
            <a:endCxn id="5" idx="0"/>
          </p:cNvCxnSpPr>
          <p:nvPr/>
        </p:nvCxnSpPr>
        <p:spPr>
          <a:xfrm rot="5400000">
            <a:off x="3709468" y="2574470"/>
            <a:ext cx="920214" cy="2325589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4872262" y="3737263"/>
            <a:ext cx="920214" cy="1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winkelte Verbindung 69"/>
          <p:cNvCxnSpPr>
            <a:stCxn id="113" idx="4"/>
            <a:endCxn id="114" idx="0"/>
          </p:cNvCxnSpPr>
          <p:nvPr/>
        </p:nvCxnSpPr>
        <p:spPr>
          <a:xfrm rot="16200000" flipH="1">
            <a:off x="8352087" y="2651862"/>
            <a:ext cx="923829" cy="2167188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eck 85"/>
          <p:cNvSpPr/>
          <p:nvPr/>
        </p:nvSpPr>
        <p:spPr>
          <a:xfrm>
            <a:off x="5039416" y="1445793"/>
            <a:ext cx="585903" cy="55597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/>
              <a:t>19</a:t>
            </a:r>
          </a:p>
        </p:txBody>
      </p:sp>
      <p:cxnSp>
        <p:nvCxnSpPr>
          <p:cNvPr id="88" name="Gewinkelte Verbindung 87"/>
          <p:cNvCxnSpPr>
            <a:stCxn id="86" idx="2"/>
            <a:endCxn id="8" idx="0"/>
          </p:cNvCxnSpPr>
          <p:nvPr/>
        </p:nvCxnSpPr>
        <p:spPr>
          <a:xfrm rot="16200000" flipH="1">
            <a:off x="5099543" y="2234594"/>
            <a:ext cx="465651" cy="1"/>
          </a:xfrm>
          <a:prstGeom prst="bentConnector3">
            <a:avLst/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winkelte Verbindung 93"/>
          <p:cNvCxnSpPr>
            <a:stCxn id="113" idx="4"/>
            <a:endCxn id="6" idx="0"/>
          </p:cNvCxnSpPr>
          <p:nvPr/>
        </p:nvCxnSpPr>
        <p:spPr>
          <a:xfrm rot="5400000">
            <a:off x="6069475" y="2536438"/>
            <a:ext cx="923829" cy="2398037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winkelte Verbindung 101"/>
          <p:cNvCxnSpPr>
            <a:stCxn id="113" idx="4"/>
            <a:endCxn id="5" idx="0"/>
          </p:cNvCxnSpPr>
          <p:nvPr/>
        </p:nvCxnSpPr>
        <p:spPr>
          <a:xfrm rot="5400000">
            <a:off x="4906680" y="1373643"/>
            <a:ext cx="923829" cy="4723627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eck 111"/>
          <p:cNvSpPr/>
          <p:nvPr/>
        </p:nvSpPr>
        <p:spPr>
          <a:xfrm>
            <a:off x="9186321" y="4319656"/>
            <a:ext cx="585903" cy="55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113" name="Parallelogramm 112"/>
          <p:cNvSpPr/>
          <p:nvPr/>
        </p:nvSpPr>
        <p:spPr>
          <a:xfrm>
            <a:off x="7009289" y="2467420"/>
            <a:ext cx="1442236" cy="806122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xmlns="" id="{1426F5AF-5823-44D7-96DD-B43C2B38D7F2}"/>
              </a:ext>
            </a:extLst>
          </p:cNvPr>
          <p:cNvSpPr/>
          <p:nvPr/>
        </p:nvSpPr>
        <p:spPr>
          <a:xfrm>
            <a:off x="10011113" y="4329734"/>
            <a:ext cx="585903" cy="55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21" name="Fußzeilenplatzhalter 5">
            <a:extLst>
              <a:ext uri="{FF2B5EF4-FFF2-40B4-BE49-F238E27FC236}">
                <a16:creationId xmlns:a16="http://schemas.microsoft.com/office/drawing/2014/main" xmlns="" id="{7C857B68-5701-4CA9-AD13-187F3810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8658492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86" grpId="0" animBg="1"/>
      <p:bldP spid="86" grpId="1" animBg="1"/>
      <p:bldP spid="112" grpId="0"/>
      <p:bldP spid="112" grpId="1"/>
      <p:bldP spid="112" grpId="2"/>
      <p:bldP spid="113" grpId="0" animBg="1"/>
      <p:bldP spid="20" grpId="0"/>
      <p:bldP spid="2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- Löschen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9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232090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1,2</a:t>
            </a:r>
          </a:p>
        </p:txBody>
      </p:sp>
      <p:sp>
        <p:nvSpPr>
          <p:cNvPr id="6" name="Rechteck 5"/>
          <p:cNvSpPr/>
          <p:nvPr/>
        </p:nvSpPr>
        <p:spPr>
          <a:xfrm>
            <a:off x="464649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5,6,7</a:t>
            </a:r>
          </a:p>
        </p:txBody>
      </p:sp>
      <p:sp>
        <p:nvSpPr>
          <p:cNvPr id="7" name="Rechteck 6"/>
          <p:cNvSpPr/>
          <p:nvPr/>
        </p:nvSpPr>
        <p:spPr>
          <a:xfrm>
            <a:off x="8756705" y="4199302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sp>
        <p:nvSpPr>
          <p:cNvPr id="8" name="Rechteck 7"/>
          <p:cNvSpPr/>
          <p:nvPr/>
        </p:nvSpPr>
        <p:spPr>
          <a:xfrm>
            <a:off x="4646497" y="246742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6926401" y="1683125"/>
            <a:ext cx="922145" cy="4110208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winkelte Verbindung 53"/>
          <p:cNvCxnSpPr>
            <a:stCxn id="8" idx="2"/>
            <a:endCxn id="5" idx="0"/>
          </p:cNvCxnSpPr>
          <p:nvPr/>
        </p:nvCxnSpPr>
        <p:spPr>
          <a:xfrm rot="5400000">
            <a:off x="3709468" y="2574470"/>
            <a:ext cx="920214" cy="2325589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4872262" y="3737263"/>
            <a:ext cx="920214" cy="1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eck 85"/>
          <p:cNvSpPr/>
          <p:nvPr/>
        </p:nvSpPr>
        <p:spPr>
          <a:xfrm>
            <a:off x="5039416" y="1445793"/>
            <a:ext cx="585903" cy="5559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C00000"/>
                </a:solidFill>
              </a:rPr>
              <a:t>6</a:t>
            </a:r>
          </a:p>
        </p:txBody>
      </p:sp>
      <p:cxnSp>
        <p:nvCxnSpPr>
          <p:cNvPr id="88" name="Gewinkelte Verbindung 87"/>
          <p:cNvCxnSpPr>
            <a:stCxn id="86" idx="2"/>
            <a:endCxn id="8" idx="0"/>
          </p:cNvCxnSpPr>
          <p:nvPr/>
        </p:nvCxnSpPr>
        <p:spPr>
          <a:xfrm rot="16200000" flipH="1">
            <a:off x="5099543" y="2234594"/>
            <a:ext cx="465651" cy="1"/>
          </a:xfrm>
          <a:prstGeom prst="bentConnector3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eck 111"/>
          <p:cNvSpPr/>
          <p:nvPr/>
        </p:nvSpPr>
        <p:spPr>
          <a:xfrm>
            <a:off x="5257793" y="4344975"/>
            <a:ext cx="149009" cy="512893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38" name="Parallelogramm 37"/>
          <p:cNvSpPr/>
          <p:nvPr/>
        </p:nvSpPr>
        <p:spPr>
          <a:xfrm>
            <a:off x="7009289" y="2467420"/>
            <a:ext cx="1442236" cy="806122"/>
          </a:xfrm>
          <a:prstGeom prst="parallelogram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sp>
        <p:nvSpPr>
          <p:cNvPr id="55" name="Parallelogramm 54"/>
          <p:cNvSpPr/>
          <p:nvPr/>
        </p:nvSpPr>
        <p:spPr>
          <a:xfrm>
            <a:off x="6598572" y="4202140"/>
            <a:ext cx="1416324" cy="809737"/>
          </a:xfrm>
          <a:prstGeom prst="parallelogram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5,7</a:t>
            </a:r>
          </a:p>
        </p:txBody>
      </p:sp>
      <p:cxnSp>
        <p:nvCxnSpPr>
          <p:cNvPr id="48" name="Gewinkelte Verbindung 47"/>
          <p:cNvCxnSpPr>
            <a:stCxn id="38" idx="4"/>
            <a:endCxn id="55" idx="0"/>
          </p:cNvCxnSpPr>
          <p:nvPr/>
        </p:nvCxnSpPr>
        <p:spPr>
          <a:xfrm rot="5400000">
            <a:off x="7054272" y="3526005"/>
            <a:ext cx="928598" cy="423673"/>
          </a:xfrm>
          <a:prstGeom prst="bentConnector3">
            <a:avLst>
              <a:gd name="adj1" fmla="val 24356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winkelte Verbindung 49"/>
          <p:cNvCxnSpPr>
            <a:stCxn id="38" idx="4"/>
            <a:endCxn id="7" idx="0"/>
          </p:cNvCxnSpPr>
          <p:nvPr/>
        </p:nvCxnSpPr>
        <p:spPr>
          <a:xfrm rot="16200000" flipH="1">
            <a:off x="8123612" y="2880337"/>
            <a:ext cx="925760" cy="1712170"/>
          </a:xfrm>
          <a:prstGeom prst="bentConnector3">
            <a:avLst>
              <a:gd name="adj1" fmla="val 24278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winkelte Verbindung 52"/>
          <p:cNvCxnSpPr>
            <a:stCxn id="38" idx="4"/>
            <a:endCxn id="5" idx="0"/>
          </p:cNvCxnSpPr>
          <p:nvPr/>
        </p:nvCxnSpPr>
        <p:spPr>
          <a:xfrm rot="5400000">
            <a:off x="4906680" y="1373643"/>
            <a:ext cx="923829" cy="4723627"/>
          </a:xfrm>
          <a:prstGeom prst="bentConnector3">
            <a:avLst>
              <a:gd name="adj1" fmla="val 24339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/>
          <p:cNvSpPr/>
          <p:nvPr/>
        </p:nvSpPr>
        <p:spPr>
          <a:xfrm>
            <a:off x="6620862" y="4205755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cxnSp>
        <p:nvCxnSpPr>
          <p:cNvPr id="73" name="Gewinkelte Verbindung 72"/>
          <p:cNvCxnSpPr>
            <a:stCxn id="8" idx="2"/>
            <a:endCxn id="72" idx="0"/>
          </p:cNvCxnSpPr>
          <p:nvPr/>
        </p:nvCxnSpPr>
        <p:spPr>
          <a:xfrm rot="16200000" flipH="1">
            <a:off x="5855252" y="2754273"/>
            <a:ext cx="928598" cy="1974365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ußzeilenplatzhalter 5">
            <a:extLst>
              <a:ext uri="{FF2B5EF4-FFF2-40B4-BE49-F238E27FC236}">
                <a16:creationId xmlns:a16="http://schemas.microsoft.com/office/drawing/2014/main" xmlns="" id="{38C322E1-0E34-466A-9E45-1F63FAE0B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4274779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6" grpId="0" animBg="1"/>
      <p:bldP spid="86" grpId="1" animBg="1"/>
      <p:bldP spid="112" grpId="0" animBg="1"/>
      <p:bldP spid="112" grpId="1" animBg="1"/>
      <p:bldP spid="38" grpId="0" animBg="1"/>
      <p:bldP spid="55" grpId="0" animBg="1"/>
      <p:bldP spid="72" grpId="0" animBg="1"/>
    </p:bld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434343"/>
      </a:dk2>
      <a:lt2>
        <a:srgbClr val="F3F3F3"/>
      </a:lt2>
      <a:accent1>
        <a:srgbClr val="F55C21"/>
      </a:accent1>
      <a:accent2>
        <a:srgbClr val="BA3B21"/>
      </a:accent2>
      <a:accent3>
        <a:srgbClr val="661201"/>
      </a:accent3>
      <a:accent4>
        <a:srgbClr val="27272D"/>
      </a:accent4>
      <a:accent5>
        <a:srgbClr val="4F4F5C"/>
      </a:accent5>
      <a:accent6>
        <a:srgbClr val="D4D3D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Laertes · SlidesCarnival</Template>
  <TotalTime>0</TotalTime>
  <Words>961</Words>
  <Application>Microsoft Office PowerPoint</Application>
  <PresentationFormat>Breitbild</PresentationFormat>
  <Paragraphs>216</Paragraphs>
  <Slides>23</Slides>
  <Notes>18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0" baseType="lpstr">
      <vt:lpstr>Arial</vt:lpstr>
      <vt:lpstr>Calibri</vt:lpstr>
      <vt:lpstr>Cambria Math</vt:lpstr>
      <vt:lpstr>Consolas</vt:lpstr>
      <vt:lpstr>Encode Sans</vt:lpstr>
      <vt:lpstr>Encode Sans ExtraLight</vt:lpstr>
      <vt:lpstr>Laertes template</vt:lpstr>
      <vt:lpstr>btrfs vs ext4 David Kaub, Benedikt Lüken-Winkels</vt:lpstr>
      <vt:lpstr>Übersicht</vt:lpstr>
      <vt:lpstr>ext4</vt:lpstr>
      <vt:lpstr>ext4 – Features (Auswahl)</vt:lpstr>
      <vt:lpstr>PowerPoint-Präsentation</vt:lpstr>
      <vt:lpstr>btrfs</vt:lpstr>
      <vt:lpstr>btrfs – Features (Auswahl)</vt:lpstr>
      <vt:lpstr>B-Baum - Hinzufügen</vt:lpstr>
      <vt:lpstr>B-Baum - Löschen</vt:lpstr>
      <vt:lpstr>B-Baum – Kopieren (COW)</vt:lpstr>
      <vt:lpstr>Snapshot und Rollback</vt:lpstr>
      <vt:lpstr>Volume hinzufügen</vt:lpstr>
      <vt:lpstr>Benchmarking</vt:lpstr>
      <vt:lpstr>Benchmarks</vt:lpstr>
      <vt:lpstr>Benchmarking Umgebung</vt:lpstr>
      <vt:lpstr>MB/s SSD</vt:lpstr>
      <vt:lpstr>MB/s HDD</vt:lpstr>
      <vt:lpstr>Operationen/s</vt:lpstr>
      <vt:lpstr>Operationen/s</vt:lpstr>
      <vt:lpstr>Operationen/s</vt:lpstr>
      <vt:lpstr>Fazit</vt:lpstr>
      <vt:lpstr>PowerPoint-Präsentation</vt:lpstr>
      <vt:lpstr>Quellen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btrfs vs ext4</dc:title>
  <dc:creator>Lüken-Winkels, Benedikt</dc:creator>
  <cp:lastModifiedBy>Kaub, David</cp:lastModifiedBy>
  <cp:revision>114</cp:revision>
  <dcterms:created xsi:type="dcterms:W3CDTF">2020-02-28T09:19:56Z</dcterms:created>
  <dcterms:modified xsi:type="dcterms:W3CDTF">2020-03-02T11:55:19Z</dcterms:modified>
</cp:coreProperties>
</file>

<file path=docProps/thumbnail.jpeg>
</file>